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2" r:id="rId4"/>
    <p:sldId id="263" r:id="rId5"/>
    <p:sldId id="258" r:id="rId6"/>
    <p:sldId id="259" r:id="rId7"/>
    <p:sldId id="264" r:id="rId8"/>
    <p:sldId id="265" r:id="rId9"/>
    <p:sldId id="261"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85" autoAdjust="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NULL"/><Relationship Id="rId1" Type="http://schemas.openxmlformats.org/officeDocument/2006/relationships/image" Target="../media/image4.png"/><Relationship Id="rId6" Type="http://schemas.openxmlformats.org/officeDocument/2006/relationships/image" Target="NULL"/><Relationship Id="rId5" Type="http://schemas.openxmlformats.org/officeDocument/2006/relationships/image" Target="../media/image6.png"/><Relationship Id="rId4" Type="http://schemas.openxmlformats.org/officeDocument/2006/relationships/image" Target="NULL"/></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NULL"/><Relationship Id="rId1" Type="http://schemas.openxmlformats.org/officeDocument/2006/relationships/image" Target="../media/image4.png"/><Relationship Id="rId6" Type="http://schemas.openxmlformats.org/officeDocument/2006/relationships/image" Target="NULL"/><Relationship Id="rId5" Type="http://schemas.openxmlformats.org/officeDocument/2006/relationships/image" Target="../media/image6.png"/><Relationship Id="rId4" Type="http://schemas.openxmlformats.org/officeDocument/2006/relationships/image" Target="NULL"/></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7CCF52-3178-4768-9EF2-C917AA663F9A}"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6311113-79BF-4801-985E-79905B2C8A52}">
      <dgm:prSet/>
      <dgm:spPr/>
      <dgm:t>
        <a:bodyPr/>
        <a:lstStyle/>
        <a:p>
          <a:r>
            <a:rPr lang="en-US"/>
            <a:t>Stress &amp; Anxiety</a:t>
          </a:r>
        </a:p>
      </dgm:t>
    </dgm:pt>
    <dgm:pt modelId="{893A78C5-FF3E-454B-B029-0DC7A79DA006}" type="parTrans" cxnId="{70C1118F-D3A1-4F73-B280-596891FCA315}">
      <dgm:prSet/>
      <dgm:spPr/>
      <dgm:t>
        <a:bodyPr/>
        <a:lstStyle/>
        <a:p>
          <a:endParaRPr lang="en-US"/>
        </a:p>
      </dgm:t>
    </dgm:pt>
    <dgm:pt modelId="{4D42364B-47AD-459D-9E6C-11AE6E62BA15}" type="sibTrans" cxnId="{70C1118F-D3A1-4F73-B280-596891FCA315}">
      <dgm:prSet/>
      <dgm:spPr/>
      <dgm:t>
        <a:bodyPr/>
        <a:lstStyle/>
        <a:p>
          <a:endParaRPr lang="en-US"/>
        </a:p>
      </dgm:t>
    </dgm:pt>
    <dgm:pt modelId="{A45FA38D-7C9B-4C26-8AF5-B8AF857A6804}">
      <dgm:prSet/>
      <dgm:spPr/>
      <dgm:t>
        <a:bodyPr/>
        <a:lstStyle/>
        <a:p>
          <a:r>
            <a:rPr lang="en-US"/>
            <a:t>Setting unrealistic goals</a:t>
          </a:r>
        </a:p>
      </dgm:t>
    </dgm:pt>
    <dgm:pt modelId="{CDFA9B73-9E6E-49EF-BD94-6119AEF57508}" type="parTrans" cxnId="{9D669D74-3A03-46B4-B2A9-107CBFE97430}">
      <dgm:prSet/>
      <dgm:spPr/>
      <dgm:t>
        <a:bodyPr/>
        <a:lstStyle/>
        <a:p>
          <a:endParaRPr lang="en-US"/>
        </a:p>
      </dgm:t>
    </dgm:pt>
    <dgm:pt modelId="{14118AD5-3143-4BB4-AF29-4579ACCDEF13}" type="sibTrans" cxnId="{9D669D74-3A03-46B4-B2A9-107CBFE97430}">
      <dgm:prSet/>
      <dgm:spPr/>
      <dgm:t>
        <a:bodyPr/>
        <a:lstStyle/>
        <a:p>
          <a:endParaRPr lang="en-US"/>
        </a:p>
      </dgm:t>
    </dgm:pt>
    <dgm:pt modelId="{54AC9681-3ED3-4E14-A7C2-F86E0DD5917A}">
      <dgm:prSet/>
      <dgm:spPr/>
      <dgm:t>
        <a:bodyPr/>
        <a:lstStyle/>
        <a:p>
          <a:r>
            <a:rPr lang="en-US"/>
            <a:t>Conflicts</a:t>
          </a:r>
        </a:p>
      </dgm:t>
    </dgm:pt>
    <dgm:pt modelId="{1E8536ED-E373-4A24-9814-F78CE4570CD4}" type="parTrans" cxnId="{6273142B-F337-4F5B-9EEB-4B02E9C9430A}">
      <dgm:prSet/>
      <dgm:spPr/>
      <dgm:t>
        <a:bodyPr/>
        <a:lstStyle/>
        <a:p>
          <a:endParaRPr lang="en-US"/>
        </a:p>
      </dgm:t>
    </dgm:pt>
    <dgm:pt modelId="{B797D474-76BB-4F65-BC26-32B46B728A5A}" type="sibTrans" cxnId="{6273142B-F337-4F5B-9EEB-4B02E9C9430A}">
      <dgm:prSet/>
      <dgm:spPr/>
      <dgm:t>
        <a:bodyPr/>
        <a:lstStyle/>
        <a:p>
          <a:endParaRPr lang="en-US"/>
        </a:p>
      </dgm:t>
    </dgm:pt>
    <dgm:pt modelId="{3CCD1CEA-E733-4FA8-AAF9-22BDE6C7DE97}" type="pres">
      <dgm:prSet presAssocID="{1E7CCF52-3178-4768-9EF2-C917AA663F9A}" presName="root" presStyleCnt="0">
        <dgm:presLayoutVars>
          <dgm:dir/>
          <dgm:resizeHandles val="exact"/>
        </dgm:presLayoutVars>
      </dgm:prSet>
      <dgm:spPr/>
      <dgm:t>
        <a:bodyPr/>
        <a:lstStyle/>
        <a:p>
          <a:endParaRPr lang="en-US"/>
        </a:p>
      </dgm:t>
    </dgm:pt>
    <dgm:pt modelId="{CD306E96-5A18-4824-966E-D2CF1A4C84ED}" type="pres">
      <dgm:prSet presAssocID="{C6311113-79BF-4801-985E-79905B2C8A52}" presName="compNode" presStyleCnt="0"/>
      <dgm:spPr/>
    </dgm:pt>
    <dgm:pt modelId="{A364E53F-8568-4935-BED2-58CE6F26595C}" type="pres">
      <dgm:prSet presAssocID="{C6311113-79BF-4801-985E-79905B2C8A52}" presName="bgRect" presStyleLbl="bgShp" presStyleIdx="0" presStyleCnt="3"/>
      <dgm:spPr/>
    </dgm:pt>
    <dgm:pt modelId="{1D1FFAAC-132E-44DA-A47E-11FA1ADA2358}" type="pres">
      <dgm:prSet presAssocID="{C6311113-79BF-4801-985E-79905B2C8A52}"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Worried Face with No Fill"/>
        </a:ext>
      </dgm:extLst>
    </dgm:pt>
    <dgm:pt modelId="{1FD245BF-6181-4FD8-8FB2-4C875599FB82}" type="pres">
      <dgm:prSet presAssocID="{C6311113-79BF-4801-985E-79905B2C8A52}" presName="spaceRect" presStyleCnt="0"/>
      <dgm:spPr/>
    </dgm:pt>
    <dgm:pt modelId="{FD2E3B02-1F69-4CCD-AD0A-EB6FE946D613}" type="pres">
      <dgm:prSet presAssocID="{C6311113-79BF-4801-985E-79905B2C8A52}" presName="parTx" presStyleLbl="revTx" presStyleIdx="0" presStyleCnt="3">
        <dgm:presLayoutVars>
          <dgm:chMax val="0"/>
          <dgm:chPref val="0"/>
        </dgm:presLayoutVars>
      </dgm:prSet>
      <dgm:spPr/>
      <dgm:t>
        <a:bodyPr/>
        <a:lstStyle/>
        <a:p>
          <a:endParaRPr lang="en-US"/>
        </a:p>
      </dgm:t>
    </dgm:pt>
    <dgm:pt modelId="{DED4E211-2138-4819-9BAD-A22848267F71}" type="pres">
      <dgm:prSet presAssocID="{4D42364B-47AD-459D-9E6C-11AE6E62BA15}" presName="sibTrans" presStyleCnt="0"/>
      <dgm:spPr/>
    </dgm:pt>
    <dgm:pt modelId="{F413AF74-124D-493C-9B0D-83CD1E3F7E4A}" type="pres">
      <dgm:prSet presAssocID="{A45FA38D-7C9B-4C26-8AF5-B8AF857A6804}" presName="compNode" presStyleCnt="0"/>
      <dgm:spPr/>
    </dgm:pt>
    <dgm:pt modelId="{9C6EFD47-2BD0-485C-B549-04E1063196D5}" type="pres">
      <dgm:prSet presAssocID="{A45FA38D-7C9B-4C26-8AF5-B8AF857A6804}" presName="bgRect" presStyleLbl="bgShp" presStyleIdx="1" presStyleCnt="3"/>
      <dgm:spPr/>
    </dgm:pt>
    <dgm:pt modelId="{1B3A4089-7B2D-49E4-91F7-213F3D8C6AC0}" type="pres">
      <dgm:prSet presAssocID="{A45FA38D-7C9B-4C26-8AF5-B8AF857A6804}"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Bullseye"/>
        </a:ext>
      </dgm:extLst>
    </dgm:pt>
    <dgm:pt modelId="{C85836E3-E5F0-4707-A215-5AADD3E84191}" type="pres">
      <dgm:prSet presAssocID="{A45FA38D-7C9B-4C26-8AF5-B8AF857A6804}" presName="spaceRect" presStyleCnt="0"/>
      <dgm:spPr/>
    </dgm:pt>
    <dgm:pt modelId="{26C1B97C-4E40-431D-81D5-C7909284E35E}" type="pres">
      <dgm:prSet presAssocID="{A45FA38D-7C9B-4C26-8AF5-B8AF857A6804}" presName="parTx" presStyleLbl="revTx" presStyleIdx="1" presStyleCnt="3">
        <dgm:presLayoutVars>
          <dgm:chMax val="0"/>
          <dgm:chPref val="0"/>
        </dgm:presLayoutVars>
      </dgm:prSet>
      <dgm:spPr/>
      <dgm:t>
        <a:bodyPr/>
        <a:lstStyle/>
        <a:p>
          <a:endParaRPr lang="en-US"/>
        </a:p>
      </dgm:t>
    </dgm:pt>
    <dgm:pt modelId="{621DF953-D17D-40A0-961A-DA0A0262A22D}" type="pres">
      <dgm:prSet presAssocID="{14118AD5-3143-4BB4-AF29-4579ACCDEF13}" presName="sibTrans" presStyleCnt="0"/>
      <dgm:spPr/>
    </dgm:pt>
    <dgm:pt modelId="{B0375980-340A-4794-960E-6FC2CABB1E04}" type="pres">
      <dgm:prSet presAssocID="{54AC9681-3ED3-4E14-A7C2-F86E0DD5917A}" presName="compNode" presStyleCnt="0"/>
      <dgm:spPr/>
    </dgm:pt>
    <dgm:pt modelId="{6997F0AA-101E-4D08-BE1C-9644939E5EC6}" type="pres">
      <dgm:prSet presAssocID="{54AC9681-3ED3-4E14-A7C2-F86E0DD5917A}" presName="bgRect" presStyleLbl="bgShp" presStyleIdx="2" presStyleCnt="3"/>
      <dgm:spPr/>
    </dgm:pt>
    <dgm:pt modelId="{FF96DD29-56A3-453A-AB20-0B8B0833EC97}" type="pres">
      <dgm:prSet presAssocID="{54AC9681-3ED3-4E14-A7C2-F86E0DD5917A}"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Scales of Justice"/>
        </a:ext>
      </dgm:extLst>
    </dgm:pt>
    <dgm:pt modelId="{B130A928-1637-4123-AD5D-7FA9457703E2}" type="pres">
      <dgm:prSet presAssocID="{54AC9681-3ED3-4E14-A7C2-F86E0DD5917A}" presName="spaceRect" presStyleCnt="0"/>
      <dgm:spPr/>
    </dgm:pt>
    <dgm:pt modelId="{EBD95EE5-48AC-4D61-9A1E-D7DEDA3398EB}" type="pres">
      <dgm:prSet presAssocID="{54AC9681-3ED3-4E14-A7C2-F86E0DD5917A}" presName="parTx" presStyleLbl="revTx" presStyleIdx="2" presStyleCnt="3">
        <dgm:presLayoutVars>
          <dgm:chMax val="0"/>
          <dgm:chPref val="0"/>
        </dgm:presLayoutVars>
      </dgm:prSet>
      <dgm:spPr/>
      <dgm:t>
        <a:bodyPr/>
        <a:lstStyle/>
        <a:p>
          <a:endParaRPr lang="en-US"/>
        </a:p>
      </dgm:t>
    </dgm:pt>
  </dgm:ptLst>
  <dgm:cxnLst>
    <dgm:cxn modelId="{04BC21B4-4B3F-4C39-AA47-3E54B8B1B46C}" type="presOf" srcId="{C6311113-79BF-4801-985E-79905B2C8A52}" destId="{FD2E3B02-1F69-4CCD-AD0A-EB6FE946D613}" srcOrd="0" destOrd="0" presId="urn:microsoft.com/office/officeart/2018/2/layout/IconVerticalSolidList"/>
    <dgm:cxn modelId="{6273142B-F337-4F5B-9EEB-4B02E9C9430A}" srcId="{1E7CCF52-3178-4768-9EF2-C917AA663F9A}" destId="{54AC9681-3ED3-4E14-A7C2-F86E0DD5917A}" srcOrd="2" destOrd="0" parTransId="{1E8536ED-E373-4A24-9814-F78CE4570CD4}" sibTransId="{B797D474-76BB-4F65-BC26-32B46B728A5A}"/>
    <dgm:cxn modelId="{70C1118F-D3A1-4F73-B280-596891FCA315}" srcId="{1E7CCF52-3178-4768-9EF2-C917AA663F9A}" destId="{C6311113-79BF-4801-985E-79905B2C8A52}" srcOrd="0" destOrd="0" parTransId="{893A78C5-FF3E-454B-B029-0DC7A79DA006}" sibTransId="{4D42364B-47AD-459D-9E6C-11AE6E62BA15}"/>
    <dgm:cxn modelId="{9D669D74-3A03-46B4-B2A9-107CBFE97430}" srcId="{1E7CCF52-3178-4768-9EF2-C917AA663F9A}" destId="{A45FA38D-7C9B-4C26-8AF5-B8AF857A6804}" srcOrd="1" destOrd="0" parTransId="{CDFA9B73-9E6E-49EF-BD94-6119AEF57508}" sibTransId="{14118AD5-3143-4BB4-AF29-4579ACCDEF13}"/>
    <dgm:cxn modelId="{96F0B6F9-FE8B-46BA-9151-3903693A9A6F}" type="presOf" srcId="{54AC9681-3ED3-4E14-A7C2-F86E0DD5917A}" destId="{EBD95EE5-48AC-4D61-9A1E-D7DEDA3398EB}" srcOrd="0" destOrd="0" presId="urn:microsoft.com/office/officeart/2018/2/layout/IconVerticalSolidList"/>
    <dgm:cxn modelId="{DF7E2DF7-12AC-4B8E-91D6-CDE7F584F5AE}" type="presOf" srcId="{A45FA38D-7C9B-4C26-8AF5-B8AF857A6804}" destId="{26C1B97C-4E40-431D-81D5-C7909284E35E}" srcOrd="0" destOrd="0" presId="urn:microsoft.com/office/officeart/2018/2/layout/IconVerticalSolidList"/>
    <dgm:cxn modelId="{5DAE86E1-A29B-4E91-9401-93AB4D303442}" type="presOf" srcId="{1E7CCF52-3178-4768-9EF2-C917AA663F9A}" destId="{3CCD1CEA-E733-4FA8-AAF9-22BDE6C7DE97}" srcOrd="0" destOrd="0" presId="urn:microsoft.com/office/officeart/2018/2/layout/IconVerticalSolidList"/>
    <dgm:cxn modelId="{DA12DAE6-5020-4F78-820D-7DB26E69C79A}" type="presParOf" srcId="{3CCD1CEA-E733-4FA8-AAF9-22BDE6C7DE97}" destId="{CD306E96-5A18-4824-966E-D2CF1A4C84ED}" srcOrd="0" destOrd="0" presId="urn:microsoft.com/office/officeart/2018/2/layout/IconVerticalSolidList"/>
    <dgm:cxn modelId="{024F6AC6-DFCF-436B-8382-F952004B9D1B}" type="presParOf" srcId="{CD306E96-5A18-4824-966E-D2CF1A4C84ED}" destId="{A364E53F-8568-4935-BED2-58CE6F26595C}" srcOrd="0" destOrd="0" presId="urn:microsoft.com/office/officeart/2018/2/layout/IconVerticalSolidList"/>
    <dgm:cxn modelId="{ABDF8FD5-3DA8-4AA8-BD73-DFCADDC78C38}" type="presParOf" srcId="{CD306E96-5A18-4824-966E-D2CF1A4C84ED}" destId="{1D1FFAAC-132E-44DA-A47E-11FA1ADA2358}" srcOrd="1" destOrd="0" presId="urn:microsoft.com/office/officeart/2018/2/layout/IconVerticalSolidList"/>
    <dgm:cxn modelId="{E7889C00-9457-415A-ABBC-336E8F7E001B}" type="presParOf" srcId="{CD306E96-5A18-4824-966E-D2CF1A4C84ED}" destId="{1FD245BF-6181-4FD8-8FB2-4C875599FB82}" srcOrd="2" destOrd="0" presId="urn:microsoft.com/office/officeart/2018/2/layout/IconVerticalSolidList"/>
    <dgm:cxn modelId="{9BD13129-8752-43B8-9FA1-227D5A558C08}" type="presParOf" srcId="{CD306E96-5A18-4824-966E-D2CF1A4C84ED}" destId="{FD2E3B02-1F69-4CCD-AD0A-EB6FE946D613}" srcOrd="3" destOrd="0" presId="urn:microsoft.com/office/officeart/2018/2/layout/IconVerticalSolidList"/>
    <dgm:cxn modelId="{DF155810-7C2F-4334-B410-5119737A61D7}" type="presParOf" srcId="{3CCD1CEA-E733-4FA8-AAF9-22BDE6C7DE97}" destId="{DED4E211-2138-4819-9BAD-A22848267F71}" srcOrd="1" destOrd="0" presId="urn:microsoft.com/office/officeart/2018/2/layout/IconVerticalSolidList"/>
    <dgm:cxn modelId="{516061D6-AF46-4CA2-A4C2-67EA8EEE599B}" type="presParOf" srcId="{3CCD1CEA-E733-4FA8-AAF9-22BDE6C7DE97}" destId="{F413AF74-124D-493C-9B0D-83CD1E3F7E4A}" srcOrd="2" destOrd="0" presId="urn:microsoft.com/office/officeart/2018/2/layout/IconVerticalSolidList"/>
    <dgm:cxn modelId="{EB34612D-426C-40E9-9326-2844A73F4C59}" type="presParOf" srcId="{F413AF74-124D-493C-9B0D-83CD1E3F7E4A}" destId="{9C6EFD47-2BD0-485C-B549-04E1063196D5}" srcOrd="0" destOrd="0" presId="urn:microsoft.com/office/officeart/2018/2/layout/IconVerticalSolidList"/>
    <dgm:cxn modelId="{9017E345-D947-4B47-9F30-F1BB1D29E088}" type="presParOf" srcId="{F413AF74-124D-493C-9B0D-83CD1E3F7E4A}" destId="{1B3A4089-7B2D-49E4-91F7-213F3D8C6AC0}" srcOrd="1" destOrd="0" presId="urn:microsoft.com/office/officeart/2018/2/layout/IconVerticalSolidList"/>
    <dgm:cxn modelId="{7668005A-9E9A-4515-A2C6-FF549EA64682}" type="presParOf" srcId="{F413AF74-124D-493C-9B0D-83CD1E3F7E4A}" destId="{C85836E3-E5F0-4707-A215-5AADD3E84191}" srcOrd="2" destOrd="0" presId="urn:microsoft.com/office/officeart/2018/2/layout/IconVerticalSolidList"/>
    <dgm:cxn modelId="{8A418913-89D7-4909-9010-4E4D7F0F41AA}" type="presParOf" srcId="{F413AF74-124D-493C-9B0D-83CD1E3F7E4A}" destId="{26C1B97C-4E40-431D-81D5-C7909284E35E}" srcOrd="3" destOrd="0" presId="urn:microsoft.com/office/officeart/2018/2/layout/IconVerticalSolidList"/>
    <dgm:cxn modelId="{B3A8B0B7-EB39-484A-BF42-6CAF3148D7C0}" type="presParOf" srcId="{3CCD1CEA-E733-4FA8-AAF9-22BDE6C7DE97}" destId="{621DF953-D17D-40A0-961A-DA0A0262A22D}" srcOrd="3" destOrd="0" presId="urn:microsoft.com/office/officeart/2018/2/layout/IconVerticalSolidList"/>
    <dgm:cxn modelId="{571B8113-9FFD-4E18-AE7B-F4FF572C2C7B}" type="presParOf" srcId="{3CCD1CEA-E733-4FA8-AAF9-22BDE6C7DE97}" destId="{B0375980-340A-4794-960E-6FC2CABB1E04}" srcOrd="4" destOrd="0" presId="urn:microsoft.com/office/officeart/2018/2/layout/IconVerticalSolidList"/>
    <dgm:cxn modelId="{26820723-63A7-45FF-8A3D-D0445D538B83}" type="presParOf" srcId="{B0375980-340A-4794-960E-6FC2CABB1E04}" destId="{6997F0AA-101E-4D08-BE1C-9644939E5EC6}" srcOrd="0" destOrd="0" presId="urn:microsoft.com/office/officeart/2018/2/layout/IconVerticalSolidList"/>
    <dgm:cxn modelId="{D560110C-FD25-4080-AC13-8F66EA85252B}" type="presParOf" srcId="{B0375980-340A-4794-960E-6FC2CABB1E04}" destId="{FF96DD29-56A3-453A-AB20-0B8B0833EC97}" srcOrd="1" destOrd="0" presId="urn:microsoft.com/office/officeart/2018/2/layout/IconVerticalSolidList"/>
    <dgm:cxn modelId="{851070E3-0D1A-4FA9-8BA5-FF51E13BDDE1}" type="presParOf" srcId="{B0375980-340A-4794-960E-6FC2CABB1E04}" destId="{B130A928-1637-4123-AD5D-7FA9457703E2}" srcOrd="2" destOrd="0" presId="urn:microsoft.com/office/officeart/2018/2/layout/IconVerticalSolidList"/>
    <dgm:cxn modelId="{A5883C66-67E1-439B-904D-1602A9CFF47A}" type="presParOf" srcId="{B0375980-340A-4794-960E-6FC2CABB1E04}" destId="{EBD95EE5-48AC-4D61-9A1E-D7DEDA3398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4E53F-8568-4935-BED2-58CE6F26595C}">
      <dsp:nvSpPr>
        <dsp:cNvPr id="0" name=""/>
        <dsp:cNvSpPr/>
      </dsp:nvSpPr>
      <dsp:spPr>
        <a:xfrm>
          <a:off x="0" y="718"/>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1FFAAC-132E-44DA-A47E-11FA1ADA2358}">
      <dsp:nvSpPr>
        <dsp:cNvPr id="0" name=""/>
        <dsp:cNvSpPr/>
      </dsp:nvSpPr>
      <dsp:spPr>
        <a:xfrm>
          <a:off x="508544" y="378974"/>
          <a:ext cx="924626" cy="924626"/>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D2E3B02-1F69-4CCD-AD0A-EB6FE946D613}">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1111250">
            <a:lnSpc>
              <a:spcPct val="90000"/>
            </a:lnSpc>
            <a:spcBef>
              <a:spcPct val="0"/>
            </a:spcBef>
            <a:spcAft>
              <a:spcPct val="35000"/>
            </a:spcAft>
          </a:pPr>
          <a:r>
            <a:rPr lang="en-US" sz="2500" kern="1200"/>
            <a:t>Stress &amp; Anxiety</a:t>
          </a:r>
        </a:p>
      </dsp:txBody>
      <dsp:txXfrm>
        <a:off x="1941716" y="718"/>
        <a:ext cx="4571887" cy="1681139"/>
      </dsp:txXfrm>
    </dsp:sp>
    <dsp:sp modelId="{9C6EFD47-2BD0-485C-B549-04E1063196D5}">
      <dsp:nvSpPr>
        <dsp:cNvPr id="0" name=""/>
        <dsp:cNvSpPr/>
      </dsp:nvSpPr>
      <dsp:spPr>
        <a:xfrm>
          <a:off x="0" y="2102143"/>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3A4089-7B2D-49E4-91F7-213F3D8C6AC0}">
      <dsp:nvSpPr>
        <dsp:cNvPr id="0" name=""/>
        <dsp:cNvSpPr/>
      </dsp:nvSpPr>
      <dsp:spPr>
        <a:xfrm>
          <a:off x="508544" y="2480399"/>
          <a:ext cx="924626" cy="924626"/>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6C1B97C-4E40-431D-81D5-C7909284E35E}">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1111250">
            <a:lnSpc>
              <a:spcPct val="90000"/>
            </a:lnSpc>
            <a:spcBef>
              <a:spcPct val="0"/>
            </a:spcBef>
            <a:spcAft>
              <a:spcPct val="35000"/>
            </a:spcAft>
          </a:pPr>
          <a:r>
            <a:rPr lang="en-US" sz="2500" kern="1200"/>
            <a:t>Setting unrealistic goals</a:t>
          </a:r>
        </a:p>
      </dsp:txBody>
      <dsp:txXfrm>
        <a:off x="1941716" y="2102143"/>
        <a:ext cx="4571887" cy="1681139"/>
      </dsp:txXfrm>
    </dsp:sp>
    <dsp:sp modelId="{6997F0AA-101E-4D08-BE1C-9644939E5EC6}">
      <dsp:nvSpPr>
        <dsp:cNvPr id="0" name=""/>
        <dsp:cNvSpPr/>
      </dsp:nvSpPr>
      <dsp:spPr>
        <a:xfrm>
          <a:off x="0" y="4203567"/>
          <a:ext cx="6513603" cy="1681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96DD29-56A3-453A-AB20-0B8B0833EC97}">
      <dsp:nvSpPr>
        <dsp:cNvPr id="0" name=""/>
        <dsp:cNvSpPr/>
      </dsp:nvSpPr>
      <dsp:spPr>
        <a:xfrm>
          <a:off x="508544" y="4581824"/>
          <a:ext cx="924626" cy="924626"/>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BD95EE5-48AC-4D61-9A1E-D7DEDA3398EB}">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lvl="0" algn="l" defTabSz="1111250">
            <a:lnSpc>
              <a:spcPct val="90000"/>
            </a:lnSpc>
            <a:spcBef>
              <a:spcPct val="0"/>
            </a:spcBef>
            <a:spcAft>
              <a:spcPct val="35000"/>
            </a:spcAft>
          </a:pPr>
          <a:r>
            <a:rPr lang="en-US" sz="2500" kern="1200"/>
            <a:t>Conflicts</a:t>
          </a:r>
        </a:p>
      </dsp:txBody>
      <dsp:txXfrm>
        <a:off x="1941716" y="4203567"/>
        <a:ext cx="4571887" cy="168113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F5DD3C-4D7F-42A9-9287-14F5A230B41D}" type="datetimeFigureOut">
              <a:rPr lang="en-US" smtClean="0"/>
              <a:t>4/3/2020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765AF5-58CF-47C5-9F13-0CB435D00BA0}" type="slidenum">
              <a:rPr lang="en-US" smtClean="0"/>
              <a:t>‹#›</a:t>
            </a:fld>
            <a:endParaRPr lang="en-US"/>
          </a:p>
        </p:txBody>
      </p:sp>
    </p:spTree>
    <p:extLst>
      <p:ext uri="{BB962C8B-B14F-4D97-AF65-F5344CB8AC3E}">
        <p14:creationId xmlns:p14="http://schemas.microsoft.com/office/powerpoint/2010/main" val="40682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Motivation is the drive that causes us to move beyond limitations and various challenges to achieve a specific goal. While there are several methods and techniques to motivate; achievement motivation is a technique and/or theory that feels personally and is specific to each individual. “Achievement motivation - which can be defined as an </a:t>
            </a:r>
            <a:r>
              <a:rPr lang="en-US" sz="1200" kern="1200" dirty="0" err="1">
                <a:solidFill>
                  <a:schemeClr val="tx1"/>
                </a:solidFill>
                <a:effectLst/>
                <a:latin typeface="+mn-lt"/>
                <a:ea typeface="+mn-ea"/>
                <a:cs typeface="+mn-cs"/>
              </a:rPr>
              <a:t>individuals’s</a:t>
            </a:r>
            <a:r>
              <a:rPr lang="en-US" sz="1200" kern="1200" dirty="0">
                <a:solidFill>
                  <a:schemeClr val="tx1"/>
                </a:solidFill>
                <a:effectLst/>
                <a:latin typeface="+mn-lt"/>
                <a:ea typeface="+mn-ea"/>
                <a:cs typeface="+mn-cs"/>
              </a:rPr>
              <a:t> need to meet realistic goals, receive feedback and experience a sense of accomplishment.” With this theory, realistic goals are set, feedback is offered and rewards are offered if performance meets expectations. </a:t>
            </a:r>
          </a:p>
          <a:p>
            <a:endParaRPr lang="en-US" dirty="0"/>
          </a:p>
        </p:txBody>
      </p:sp>
      <p:sp>
        <p:nvSpPr>
          <p:cNvPr id="4" name="Slide Number Placeholder 3"/>
          <p:cNvSpPr>
            <a:spLocks noGrp="1"/>
          </p:cNvSpPr>
          <p:nvPr>
            <p:ph type="sldNum" sz="quarter" idx="5"/>
          </p:nvPr>
        </p:nvSpPr>
        <p:spPr/>
        <p:txBody>
          <a:bodyPr/>
          <a:lstStyle/>
          <a:p>
            <a:fld id="{C2AE9E72-0598-E24C-8CC8-B19C3DAA08C8}" type="slidenum">
              <a:rPr lang="en-US" smtClean="0"/>
              <a:t>3</a:t>
            </a:fld>
            <a:endParaRPr lang="en-US"/>
          </a:p>
        </p:txBody>
      </p:sp>
    </p:spTree>
    <p:extLst>
      <p:ext uri="{BB962C8B-B14F-4D97-AF65-F5344CB8AC3E}">
        <p14:creationId xmlns:p14="http://schemas.microsoft.com/office/powerpoint/2010/main" val="1082860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Achievement Motivation has intrinsic value. Achieving goals can be gratifying in a number of ways. This technique of motivation is fueled by honest and constructive feedback, realistic goal setting, positive mindset, and an exceptional system of rewards that makes the time, energy, and effort worthwhile. While motivation can be the driving force of a person’s work, ethical considerations must be given to potential hitches that can compromise integrity and contradict ethical rules and standards. </a:t>
            </a:r>
          </a:p>
          <a:p>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2AE9E72-0598-E24C-8CC8-B19C3DAA08C8}" type="slidenum">
              <a:rPr lang="en-US" smtClean="0"/>
              <a:t>4</a:t>
            </a:fld>
            <a:endParaRPr lang="en-US"/>
          </a:p>
        </p:txBody>
      </p:sp>
    </p:spTree>
    <p:extLst>
      <p:ext uri="{BB962C8B-B14F-4D97-AF65-F5344CB8AC3E}">
        <p14:creationId xmlns:p14="http://schemas.microsoft.com/office/powerpoint/2010/main" val="3501049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self worth theory in</a:t>
            </a:r>
            <a:r>
              <a:rPr lang="en-US" baseline="0" dirty="0" smtClean="0"/>
              <a:t> motivation refines the idea of emotions with cognition.</a:t>
            </a:r>
            <a:r>
              <a:rPr lang="en-US" dirty="0" smtClean="0"/>
              <a:t> (</a:t>
            </a:r>
            <a:r>
              <a:rPr lang="en-US" dirty="0" err="1" smtClean="0"/>
              <a:t>Schunk</a:t>
            </a:r>
            <a:r>
              <a:rPr lang="en-US" dirty="0" smtClean="0"/>
              <a:t>,</a:t>
            </a:r>
            <a:r>
              <a:rPr lang="en-US" baseline="0" dirty="0" smtClean="0"/>
              <a:t> </a:t>
            </a:r>
            <a:r>
              <a:rPr lang="en-US" dirty="0" smtClean="0"/>
              <a:t>2014).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The self worthy theory is the idea that success is valued and that failure or the belief that failure is possible should be avoided because the implication of low ability is present. People have a  natural desire to want to prove to others that they are capable and failure shows a sense of unworthiness. </a:t>
            </a:r>
            <a:r>
              <a:rPr lang="en-US" dirty="0" smtClean="0"/>
              <a:t>(</a:t>
            </a:r>
            <a:r>
              <a:rPr lang="en-US" dirty="0" err="1" smtClean="0"/>
              <a:t>Schunk</a:t>
            </a:r>
            <a:r>
              <a:rPr lang="en-US" dirty="0" smtClean="0"/>
              <a:t>,</a:t>
            </a:r>
            <a:r>
              <a:rPr lang="en-US" baseline="0" dirty="0" smtClean="0"/>
              <a:t> </a:t>
            </a:r>
            <a:r>
              <a:rPr lang="en-US" dirty="0" smtClean="0"/>
              <a:t>2014).</a:t>
            </a:r>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2765AF5-58CF-47C5-9F13-0CB435D00BA0}" type="slidenum">
              <a:rPr lang="en-US" smtClean="0"/>
              <a:t>5</a:t>
            </a:fld>
            <a:endParaRPr lang="en-US"/>
          </a:p>
        </p:txBody>
      </p:sp>
    </p:spTree>
    <p:extLst>
      <p:ext uri="{BB962C8B-B14F-4D97-AF65-F5344CB8AC3E}">
        <p14:creationId xmlns:p14="http://schemas.microsoft.com/office/powerpoint/2010/main" val="4249278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There</a:t>
            </a:r>
            <a:r>
              <a:rPr lang="en-US" baseline="0" dirty="0" smtClean="0"/>
              <a:t> may be ethical issues that come into play when using the self worth theory of motivation. People may be so interested in giving off the impression of success that they take unethical measures for achievement. This includes  cheating, lying, escaping negative situations and blaming the difficulty for the failure. According to “</a:t>
            </a:r>
            <a:r>
              <a:rPr lang="en-US" dirty="0" smtClean="0"/>
              <a:t>The general ethical principles of psychologists, (2011),</a:t>
            </a:r>
            <a:r>
              <a:rPr lang="en-US" baseline="0" dirty="0" smtClean="0"/>
              <a:t> psychologist strive to benefit those with whole they work and take care to do no harm. When conflict is occurs amongst psychologist there is an ethical expectation that obligations or concerns are resolved in a fashion that minimizes harm. It can be hard to be to shine in a profession where there are a lot of successful peers. Wanting to prove success and worthiness could lead to ethical lines being crossed if not careful. </a:t>
            </a:r>
            <a:r>
              <a:rPr lang="en-US" dirty="0" smtClean="0"/>
              <a:t>(</a:t>
            </a:r>
            <a:r>
              <a:rPr lang="en-US" dirty="0" err="1" smtClean="0"/>
              <a:t>Schunk</a:t>
            </a:r>
            <a:r>
              <a:rPr lang="en-US" dirty="0" smtClean="0"/>
              <a:t>,</a:t>
            </a:r>
            <a:r>
              <a:rPr lang="en-US" baseline="0" dirty="0" smtClean="0"/>
              <a:t> </a:t>
            </a:r>
            <a:r>
              <a:rPr lang="en-US" dirty="0" smtClean="0"/>
              <a:t>2014).</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2765AF5-58CF-47C5-9F13-0CB435D00BA0}" type="slidenum">
              <a:rPr lang="en-US" smtClean="0"/>
              <a:t>6</a:t>
            </a:fld>
            <a:endParaRPr lang="en-US"/>
          </a:p>
        </p:txBody>
      </p:sp>
    </p:spTree>
    <p:extLst>
      <p:ext uri="{BB962C8B-B14F-4D97-AF65-F5344CB8AC3E}">
        <p14:creationId xmlns:p14="http://schemas.microsoft.com/office/powerpoint/2010/main" val="809812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human motivation-oriented drives may not trigger a reduction in their needs.  Example:  An induvial work on a project that is close to finishing.  The individual becomes thirsty due to their impulse to complete the project.  The individual will delay getting a glass of water to finish the project.  In long-term goals the drive theory come into play.  When working to forward a goal to complete a college degree, searching for a job, or working to advance in a career.  In experiencing the drive theory there will be periods of average, low motivation, and average periods in their life.  The physiological needs is to full in one’s life the essentials to survive.</a:t>
            </a:r>
          </a:p>
        </p:txBody>
      </p:sp>
      <p:sp>
        <p:nvSpPr>
          <p:cNvPr id="4" name="Slide Number Placeholder 3"/>
          <p:cNvSpPr>
            <a:spLocks noGrp="1"/>
          </p:cNvSpPr>
          <p:nvPr>
            <p:ph type="sldNum" sz="quarter" idx="5"/>
          </p:nvPr>
        </p:nvSpPr>
        <p:spPr/>
        <p:txBody>
          <a:bodyPr/>
          <a:lstStyle/>
          <a:p>
            <a:fld id="{21C5F635-B648-4CFA-93B2-9B5D41EBD416}" type="slidenum">
              <a:rPr lang="en-US" smtClean="0"/>
              <a:t>7</a:t>
            </a:fld>
            <a:endParaRPr lang="en-US"/>
          </a:p>
        </p:txBody>
      </p:sp>
    </p:spTree>
    <p:extLst>
      <p:ext uri="{BB962C8B-B14F-4D97-AF65-F5344CB8AC3E}">
        <p14:creationId xmlns:p14="http://schemas.microsoft.com/office/powerpoint/2010/main" val="147750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Drive theory is a form of behavior that patterns a learned behavior.  A continued behavior to satisfy a need.  An example:  Wanting to eat to reduce the state of hunger.  A state of survivor is learned and adapt to the environment.  Secondary reinforcement is a postulated existence to supply or satisfied a need to survive.  Having to able to earn money with primary reinforcement to purchase food. The drive theory applied more to physiological needs that are needed now.</a:t>
            </a:r>
          </a:p>
        </p:txBody>
      </p:sp>
      <p:sp>
        <p:nvSpPr>
          <p:cNvPr id="4" name="Slide Number Placeholder 3"/>
          <p:cNvSpPr>
            <a:spLocks noGrp="1"/>
          </p:cNvSpPr>
          <p:nvPr>
            <p:ph type="sldNum" sz="quarter" idx="5"/>
          </p:nvPr>
        </p:nvSpPr>
        <p:spPr/>
        <p:txBody>
          <a:bodyPr/>
          <a:lstStyle/>
          <a:p>
            <a:fld id="{21C5F635-B648-4CFA-93B2-9B5D41EBD416}" type="slidenum">
              <a:rPr lang="en-US" smtClean="0"/>
              <a:t>8</a:t>
            </a:fld>
            <a:endParaRPr lang="en-US"/>
          </a:p>
        </p:txBody>
      </p:sp>
    </p:spTree>
    <p:extLst>
      <p:ext uri="{BB962C8B-B14F-4D97-AF65-F5344CB8AC3E}">
        <p14:creationId xmlns:p14="http://schemas.microsoft.com/office/powerpoint/2010/main" val="2413579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working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in any work field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it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requires</a:t>
            </a:r>
            <a:r>
              <a:rPr lang="en-US" sz="1200" kern="1200" baseline="0" dirty="0" smtClean="0">
                <a:solidFill>
                  <a:schemeClr val="tx1"/>
                </a:solidFill>
                <a:effectLst/>
                <a:latin typeface="+mn-lt"/>
                <a:ea typeface="+mn-ea"/>
                <a:cs typeface="+mn-cs"/>
              </a:rPr>
              <a:t> different kinds of</a:t>
            </a:r>
            <a:r>
              <a:rPr lang="en-US" sz="1200" kern="1200" dirty="0" smtClean="0">
                <a:solidFill>
                  <a:schemeClr val="tx1"/>
                </a:solidFill>
                <a:effectLst/>
                <a:latin typeface="+mn-lt"/>
                <a:ea typeface="+mn-ea"/>
                <a:cs typeface="+mn-cs"/>
              </a:rPr>
              <a:t> expectations for how far the ethical boundaries are</a:t>
            </a:r>
            <a:r>
              <a:rPr lang="en-US" sz="1200" kern="1200" baseline="0" dirty="0" smtClean="0">
                <a:solidFill>
                  <a:schemeClr val="tx1"/>
                </a:solidFill>
                <a:effectLst/>
                <a:latin typeface="+mn-lt"/>
                <a:ea typeface="+mn-ea"/>
                <a:cs typeface="+mn-cs"/>
              </a:rPr>
              <a:t> to be extended</a:t>
            </a:r>
            <a:r>
              <a:rPr lang="en-US" sz="1200" kern="1200" dirty="0" smtClean="0">
                <a:solidFill>
                  <a:schemeClr val="tx1"/>
                </a:solidFill>
                <a:effectLst/>
                <a:latin typeface="+mn-lt"/>
                <a:ea typeface="+mn-ea"/>
                <a:cs typeface="+mn-cs"/>
              </a:rPr>
              <a:t>. When</a:t>
            </a:r>
            <a:r>
              <a:rPr lang="en-US" sz="1200" kern="1200" baseline="0" dirty="0" smtClean="0">
                <a:solidFill>
                  <a:schemeClr val="tx1"/>
                </a:solidFill>
                <a:effectLst/>
                <a:latin typeface="+mn-lt"/>
                <a:ea typeface="+mn-ea"/>
                <a:cs typeface="+mn-cs"/>
              </a:rPr>
              <a:t> one speaks about </a:t>
            </a:r>
            <a:r>
              <a:rPr lang="en-US" sz="1200" kern="1200" dirty="0" smtClean="0">
                <a:solidFill>
                  <a:schemeClr val="tx1"/>
                </a:solidFill>
                <a:effectLst/>
                <a:latin typeface="+mn-lt"/>
                <a:ea typeface="+mn-ea"/>
                <a:cs typeface="+mn-cs"/>
              </a:rPr>
              <a:t>the field of psychology these ethical boundaries are given</a:t>
            </a:r>
            <a:r>
              <a:rPr lang="en-US" sz="1200" kern="1200" baseline="0" dirty="0" smtClean="0">
                <a:solidFill>
                  <a:schemeClr val="tx1"/>
                </a:solidFill>
                <a:effectLst/>
                <a:latin typeface="+mn-lt"/>
                <a:ea typeface="+mn-ea"/>
                <a:cs typeface="+mn-cs"/>
              </a:rPr>
              <a:t> to </a:t>
            </a:r>
            <a:r>
              <a:rPr lang="en-US" sz="1200" kern="1200" dirty="0" smtClean="0">
                <a:solidFill>
                  <a:schemeClr val="tx1"/>
                </a:solidFill>
                <a:effectLst/>
                <a:latin typeface="+mn-lt"/>
                <a:ea typeface="+mn-ea"/>
                <a:cs typeface="+mn-cs"/>
              </a:rPr>
              <a:t>by the American Psychological Association. The</a:t>
            </a:r>
            <a:r>
              <a:rPr lang="en-US" sz="1200" kern="1200" baseline="0" dirty="0" smtClean="0">
                <a:solidFill>
                  <a:schemeClr val="tx1"/>
                </a:solidFill>
                <a:effectLst/>
                <a:latin typeface="+mn-lt"/>
                <a:ea typeface="+mn-ea"/>
                <a:cs typeface="+mn-cs"/>
              </a:rPr>
              <a:t> main reasons for </a:t>
            </a:r>
            <a:r>
              <a:rPr lang="en-US" sz="1200" kern="1200" dirty="0" smtClean="0">
                <a:solidFill>
                  <a:schemeClr val="tx1"/>
                </a:solidFill>
                <a:effectLst/>
                <a:latin typeface="+mn-lt"/>
                <a:ea typeface="+mn-ea"/>
                <a:cs typeface="+mn-cs"/>
              </a:rPr>
              <a:t> these ethical guidelines are</a:t>
            </a:r>
            <a:r>
              <a:rPr lang="en-US" sz="1200" kern="1200" baseline="0" dirty="0" smtClean="0">
                <a:solidFill>
                  <a:schemeClr val="tx1"/>
                </a:solidFill>
                <a:effectLst/>
                <a:latin typeface="+mn-lt"/>
                <a:ea typeface="+mn-ea"/>
                <a:cs typeface="+mn-cs"/>
              </a:rPr>
              <a:t> to make sure </a:t>
            </a:r>
            <a:r>
              <a:rPr lang="en-US" sz="1200" kern="1200" dirty="0" smtClean="0">
                <a:solidFill>
                  <a:schemeClr val="tx1"/>
                </a:solidFill>
                <a:effectLst/>
                <a:latin typeface="+mn-lt"/>
                <a:ea typeface="+mn-ea"/>
                <a:cs typeface="+mn-cs"/>
              </a:rPr>
              <a:t>that people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are treated equally</a:t>
            </a:r>
            <a:r>
              <a:rPr lang="en-US" sz="1200" kern="1200" baseline="0" dirty="0" smtClean="0">
                <a:solidFill>
                  <a:schemeClr val="tx1"/>
                </a:solidFill>
                <a:effectLst/>
                <a:latin typeface="+mn-lt"/>
                <a:ea typeface="+mn-ea"/>
                <a:cs typeface="+mn-cs"/>
              </a:rPr>
              <a:t> , with </a:t>
            </a:r>
            <a:r>
              <a:rPr lang="en-US" sz="1200" kern="1200" dirty="0" smtClean="0">
                <a:solidFill>
                  <a:schemeClr val="tx1"/>
                </a:solidFill>
                <a:effectLst/>
                <a:latin typeface="+mn-lt"/>
                <a:ea typeface="+mn-ea"/>
                <a:cs typeface="+mn-cs"/>
              </a:rPr>
              <a:t>respect</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dignity. With</a:t>
            </a:r>
            <a:r>
              <a:rPr lang="en-US" sz="1200" kern="1200" baseline="0" dirty="0" smtClean="0">
                <a:solidFill>
                  <a:schemeClr val="tx1"/>
                </a:solidFill>
                <a:effectLst/>
                <a:latin typeface="+mn-lt"/>
                <a:ea typeface="+mn-ea"/>
                <a:cs typeface="+mn-cs"/>
              </a:rPr>
              <a:t> implementing these rules clients </a:t>
            </a:r>
            <a:r>
              <a:rPr lang="en-US" sz="1200" kern="1200" dirty="0" smtClean="0">
                <a:solidFill>
                  <a:schemeClr val="tx1"/>
                </a:solidFill>
                <a:effectLst/>
                <a:latin typeface="+mn-lt"/>
                <a:ea typeface="+mn-ea"/>
                <a:cs typeface="+mn-cs"/>
              </a:rPr>
              <a:t>are coax</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 become more motivated to reach various goals aim. There are many possible ethical pitfalls in client motivation that practicing psychologists should attempt to minimize. </a:t>
            </a:r>
            <a:r>
              <a:rPr lang="en-US" sz="1200" kern="1200" baseline="0" dirty="0" smtClean="0">
                <a:solidFill>
                  <a:schemeClr val="tx1"/>
                </a:solidFill>
                <a:effectLst/>
                <a:latin typeface="+mn-lt"/>
                <a:ea typeface="+mn-ea"/>
                <a:cs typeface="+mn-cs"/>
              </a:rPr>
              <a:t>one should learn to respect the autonomy of the clients as they also stick to their supervisor rules. </a:t>
            </a:r>
            <a:r>
              <a:rPr lang="en-US" sz="1200" kern="1200" dirty="0" smtClean="0">
                <a:solidFill>
                  <a:schemeClr val="tx1"/>
                </a:solidFill>
                <a:effectLst/>
                <a:latin typeface="+mn-lt"/>
                <a:ea typeface="+mn-ea"/>
                <a:cs typeface="+mn-cs"/>
              </a:rPr>
              <a:t>This presentation gives examples of these ethical pitfalls and strategies to minimize them. </a:t>
            </a:r>
            <a:endParaRPr lang="en-US" dirty="0"/>
          </a:p>
        </p:txBody>
      </p:sp>
      <p:sp>
        <p:nvSpPr>
          <p:cNvPr id="4" name="Slide Number Placeholder 3"/>
          <p:cNvSpPr>
            <a:spLocks noGrp="1"/>
          </p:cNvSpPr>
          <p:nvPr>
            <p:ph type="sldNum" sz="quarter" idx="10"/>
          </p:nvPr>
        </p:nvSpPr>
        <p:spPr/>
        <p:txBody>
          <a:bodyPr/>
          <a:lstStyle/>
          <a:p>
            <a:fld id="{57DE12A6-9A9A-D541-8F94-C30D04A2A509}" type="slidenum">
              <a:rPr lang="en-US" smtClean="0"/>
              <a:t>9</a:t>
            </a:fld>
            <a:endParaRPr lang="en-US"/>
          </a:p>
        </p:txBody>
      </p:sp>
    </p:spTree>
    <p:extLst>
      <p:ext uri="{BB962C8B-B14F-4D97-AF65-F5344CB8AC3E}">
        <p14:creationId xmlns:p14="http://schemas.microsoft.com/office/powerpoint/2010/main" val="7705900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57787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E16B0-70D1-4AD3-B677-682F41114752}"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386239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932465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971227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2423764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0E16B0-70D1-4AD3-B677-682F41114752}"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853845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0E16B0-70D1-4AD3-B677-682F41114752}" type="datetimeFigureOut">
              <a:rPr lang="en-US" smtClean="0"/>
              <a:t>4/3/2020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3838835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2538221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210283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1133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0E16B0-70D1-4AD3-B677-682F41114752}"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381062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0E16B0-70D1-4AD3-B677-682F41114752}"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86122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0E16B0-70D1-4AD3-B677-682F41114752}"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41518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A0E16B0-70D1-4AD3-B677-682F41114752}"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339389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0E16B0-70D1-4AD3-B677-682F41114752}"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2882222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E16B0-70D1-4AD3-B677-682F41114752}"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1634720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0E16B0-70D1-4AD3-B677-682F41114752}"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E900FD-D493-44FC-975C-890F037AEE7C}" type="slidenum">
              <a:rPr lang="en-US" smtClean="0"/>
              <a:t>‹#›</a:t>
            </a:fld>
            <a:endParaRPr lang="en-US"/>
          </a:p>
        </p:txBody>
      </p:sp>
    </p:spTree>
    <p:extLst>
      <p:ext uri="{BB962C8B-B14F-4D97-AF65-F5344CB8AC3E}">
        <p14:creationId xmlns:p14="http://schemas.microsoft.com/office/powerpoint/2010/main" val="66491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A0E16B0-70D1-4AD3-B677-682F41114752}" type="datetimeFigureOut">
              <a:rPr lang="en-US" smtClean="0"/>
              <a:t>4/3/2020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0E900FD-D493-44FC-975C-890F037AEE7C}" type="slidenum">
              <a:rPr lang="en-US" smtClean="0"/>
              <a:t>‹#›</a:t>
            </a:fld>
            <a:endParaRPr lang="en-US"/>
          </a:p>
        </p:txBody>
      </p:sp>
    </p:spTree>
    <p:extLst>
      <p:ext uri="{BB962C8B-B14F-4D97-AF65-F5344CB8AC3E}">
        <p14:creationId xmlns:p14="http://schemas.microsoft.com/office/powerpoint/2010/main" val="1407664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earch.proquest.com/docview/883329569?accountid=3581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NUL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x-none" b="1" i="1" dirty="0"/>
              <a:t>Ethical Considerations in Motivated Learning</a:t>
            </a:r>
            <a:r>
              <a:rPr lang="en-US" b="1" i="1" dirty="0"/>
              <a:t/>
            </a:r>
            <a:br>
              <a:rPr lang="en-US" b="1" i="1" dirty="0"/>
            </a:br>
            <a:endParaRPr lang="en-US" dirty="0"/>
          </a:p>
        </p:txBody>
      </p:sp>
      <p:sp>
        <p:nvSpPr>
          <p:cNvPr id="3" name="Subtitle 2"/>
          <p:cNvSpPr>
            <a:spLocks noGrp="1"/>
          </p:cNvSpPr>
          <p:nvPr>
            <p:ph type="subTitle" idx="1"/>
          </p:nvPr>
        </p:nvSpPr>
        <p:spPr>
          <a:xfrm>
            <a:off x="1154955" y="4000500"/>
            <a:ext cx="8825658" cy="1638300"/>
          </a:xfrm>
        </p:spPr>
        <p:txBody>
          <a:bodyPr>
            <a:normAutofit fontScale="92500"/>
          </a:bodyPr>
          <a:lstStyle/>
          <a:p>
            <a:r>
              <a:rPr lang="en-US" dirty="0" smtClean="0"/>
              <a:t>DeAndrea Chatmon, Alicia Waters, Emmer Branch, Jacqueline </a:t>
            </a:r>
            <a:r>
              <a:rPr lang="en-US" dirty="0" err="1" smtClean="0"/>
              <a:t>Quinonez</a:t>
            </a:r>
            <a:endParaRPr lang="en-US" dirty="0" smtClean="0"/>
          </a:p>
          <a:p>
            <a:r>
              <a:rPr lang="en-US" dirty="0" smtClean="0"/>
              <a:t>								Psych/635</a:t>
            </a:r>
          </a:p>
          <a:p>
            <a:r>
              <a:rPr lang="en-US" dirty="0" smtClean="0"/>
              <a:t>								04/07/2020</a:t>
            </a:r>
          </a:p>
          <a:p>
            <a:r>
              <a:rPr lang="en-US" dirty="0" smtClean="0"/>
              <a:t>								Paulette</a:t>
            </a:r>
            <a:r>
              <a:rPr lang="en-US" b="1" dirty="0" smtClean="0"/>
              <a:t> </a:t>
            </a:r>
            <a:r>
              <a:rPr lang="en-US" dirty="0" smtClean="0"/>
              <a:t>Pitt</a:t>
            </a:r>
          </a:p>
          <a:p>
            <a:endParaRPr lang="en-US" dirty="0"/>
          </a:p>
        </p:txBody>
      </p:sp>
    </p:spTree>
    <p:extLst>
      <p:ext uri="{BB962C8B-B14F-4D97-AF65-F5344CB8AC3E}">
        <p14:creationId xmlns:p14="http://schemas.microsoft.com/office/powerpoint/2010/main" val="2720186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Nagy, T. F. (2011). The general ethical principles of psychologists. </a:t>
            </a:r>
            <a:r>
              <a:rPr lang="en-US" i="1" dirty="0"/>
              <a:t>Essential ethics for psychologists: A primer for understanding and mastering core issues; essential ethics for psychologists: A primer for understanding and mastering core issues.</a:t>
            </a:r>
            <a:r>
              <a:rPr lang="en-US" dirty="0"/>
              <a:t> (pp. 49-63, Chapter x, 252 Pages). Washington: American Psychological Association, American Psychological Association, Washington, DC. </a:t>
            </a:r>
            <a:r>
              <a:rPr lang="en-US" dirty="0" err="1"/>
              <a:t>doi:http</a:t>
            </a:r>
            <a:r>
              <a:rPr lang="en-US" dirty="0"/>
              <a:t>://dx.doi.org/10.1037/12345-003 Retrieved from </a:t>
            </a:r>
            <a:r>
              <a:rPr lang="en-US" dirty="0">
                <a:hlinkClick r:id="rId2"/>
              </a:rPr>
              <a:t>https://</a:t>
            </a:r>
            <a:r>
              <a:rPr lang="en-US" dirty="0" smtClean="0">
                <a:hlinkClick r:id="rId2"/>
              </a:rPr>
              <a:t>search.proquest.com/docview/883329569?accountid=35812</a:t>
            </a:r>
            <a:endParaRPr lang="en-US" dirty="0" smtClean="0"/>
          </a:p>
          <a:p>
            <a:r>
              <a:rPr lang="en-US" dirty="0" smtClean="0">
                <a:latin typeface="Times New Roman" panose="02020603050405020304" pitchFamily="18" charset="0"/>
                <a:cs typeface="Times New Roman" panose="02020603050405020304" pitchFamily="18" charset="0"/>
              </a:rPr>
              <a:t>Photo Retrieved From:(). Retrieved from https://search.yahoo.com/yhs/search?hspart=pty&amp;hsimp=yhs-pty_maps&amp;param2=ed09806d-7ab3-4e9e-a063-84afea0c72f5&amp;param3=maps_~US~appfocus84&amp;param4=google-bb8~Chrome~Photos+of+a+study+group~E96D668B50E549A3FE116E2BFC15D0C9&amp;param1=20190617&amp;p=Photos+of+a+study+group&amp;type=ma_appfocus84_cr&amp;t=://mail</a:t>
            </a:r>
          </a:p>
          <a:p>
            <a:r>
              <a:rPr lang="en-US" dirty="0" err="1" smtClean="0"/>
              <a:t>Schunk</a:t>
            </a:r>
            <a:r>
              <a:rPr lang="en-US" dirty="0" smtClean="0"/>
              <a:t>, D. H. (2014). </a:t>
            </a:r>
            <a:r>
              <a:rPr lang="en-US" i="1" dirty="0" smtClean="0"/>
              <a:t>Learning Theories: An Educational Perspective (7th ed.) Pearson Education</a:t>
            </a:r>
            <a:r>
              <a:rPr lang="en-US" dirty="0" smtClean="0"/>
              <a:t>: The University of Phoenix eBook Collection database.</a:t>
            </a:r>
          </a:p>
          <a:p>
            <a:endParaRPr lang="en-US" dirty="0"/>
          </a:p>
          <a:p>
            <a:endParaRPr lang="en-US" dirty="0"/>
          </a:p>
        </p:txBody>
      </p:sp>
    </p:spTree>
    <p:extLst>
      <p:ext uri="{BB962C8B-B14F-4D97-AF65-F5344CB8AC3E}">
        <p14:creationId xmlns:p14="http://schemas.microsoft.com/office/powerpoint/2010/main" val="948446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58700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35555856-9970-4BC3-9AA9-6A917F53AF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xmlns="" id="{7F487851-BFAF-46D8-A1ED-50CAD6E46F5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xmlns="" id="{151B267F-A821-8B4D-9B30-0EFD9C850CEC}"/>
              </a:ext>
            </a:extLst>
          </p:cNvPr>
          <p:cNvSpPr>
            <a:spLocks noGrp="1"/>
          </p:cNvSpPr>
          <p:nvPr>
            <p:ph type="title"/>
          </p:nvPr>
        </p:nvSpPr>
        <p:spPr>
          <a:xfrm>
            <a:off x="6590662" y="4267832"/>
            <a:ext cx="4805996" cy="1297115"/>
          </a:xfrm>
        </p:spPr>
        <p:txBody>
          <a:bodyPr vert="horz" lIns="91440" tIns="45720" rIns="91440" bIns="45720" rtlCol="0" anchor="t">
            <a:normAutofit fontScale="90000"/>
          </a:bodyPr>
          <a:lstStyle/>
          <a:p>
            <a:r>
              <a:rPr lang="en-US" sz="4100" kern="1200">
                <a:solidFill>
                  <a:srgbClr val="000000"/>
                </a:solidFill>
                <a:latin typeface="+mj-lt"/>
                <a:ea typeface="+mj-ea"/>
                <a:cs typeface="+mj-cs"/>
              </a:rPr>
              <a:t>Achievement Motivation</a:t>
            </a:r>
          </a:p>
        </p:txBody>
      </p:sp>
      <p:sp>
        <p:nvSpPr>
          <p:cNvPr id="15" name="Freeform 50">
            <a:extLst>
              <a:ext uri="{FF2B5EF4-FFF2-40B4-BE49-F238E27FC236}">
                <a16:creationId xmlns:a16="http://schemas.microsoft.com/office/drawing/2014/main" xmlns="" id="{13722DD7-BA73-4776-93A3-94491FEF726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descr="Podium">
            <a:extLst>
              <a:ext uri="{FF2B5EF4-FFF2-40B4-BE49-F238E27FC236}">
                <a16:creationId xmlns:a16="http://schemas.microsoft.com/office/drawing/2014/main" xmlns="" id="{B014535A-9023-4897-91B5-853AE94CB25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312631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CCEBB1B-4787-5049-99C0-EC5E06ED9243}"/>
              </a:ext>
            </a:extLst>
          </p:cNvPr>
          <p:cNvSpPr>
            <a:spLocks noGrp="1"/>
          </p:cNvSpPr>
          <p:nvPr>
            <p:ph type="title"/>
          </p:nvPr>
        </p:nvSpPr>
        <p:spPr>
          <a:xfrm>
            <a:off x="863029" y="1012004"/>
            <a:ext cx="3416158" cy="4795408"/>
          </a:xfrm>
        </p:spPr>
        <p:txBody>
          <a:bodyPr>
            <a:normAutofit/>
          </a:bodyPr>
          <a:lstStyle/>
          <a:p>
            <a:r>
              <a:rPr lang="en-US">
                <a:solidFill>
                  <a:srgbClr val="FFFFFF"/>
                </a:solidFill>
              </a:rPr>
              <a:t>Ethical Pitfalls</a:t>
            </a:r>
          </a:p>
        </p:txBody>
      </p:sp>
      <p:graphicFrame>
        <p:nvGraphicFramePr>
          <p:cNvPr id="5" name="Content Placeholder 2">
            <a:extLst>
              <a:ext uri="{FF2B5EF4-FFF2-40B4-BE49-F238E27FC236}">
                <a16:creationId xmlns:a16="http://schemas.microsoft.com/office/drawing/2014/main" xmlns="" id="{3B653408-E4BB-4D0F-93B1-7CAD5AB56E3E}"/>
              </a:ext>
            </a:extLst>
          </p:cNvPr>
          <p:cNvGraphicFramePr>
            <a:graphicFrameLocks noGrp="1"/>
          </p:cNvGraphicFramePr>
          <p:nvPr>
            <p:ph idx="1"/>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94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Self-Worth Theory</a:t>
            </a:r>
          </a:p>
        </p:txBody>
      </p:sp>
      <p:sp>
        <p:nvSpPr>
          <p:cNvPr id="3" name="Content Placeholder 2"/>
          <p:cNvSpPr>
            <a:spLocks noGrp="1"/>
          </p:cNvSpPr>
          <p:nvPr>
            <p:ph sz="half" idx="1"/>
          </p:nvPr>
        </p:nvSpPr>
        <p:spPr/>
        <p:txBody>
          <a:bodyPr/>
          <a:lstStyle/>
          <a:p>
            <a:r>
              <a:rPr lang="en-US" dirty="0" smtClean="0"/>
              <a:t>Hope of Success </a:t>
            </a:r>
          </a:p>
          <a:p>
            <a:r>
              <a:rPr lang="en-US" dirty="0" smtClean="0"/>
              <a:t>Fear of Failure </a:t>
            </a:r>
          </a:p>
          <a:p>
            <a:r>
              <a:rPr lang="en-US" dirty="0" smtClean="0"/>
              <a:t>Worthiness </a:t>
            </a:r>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1112108"/>
            <a:ext cx="5181600" cy="4616386"/>
          </a:xfrm>
        </p:spPr>
      </p:pic>
    </p:spTree>
    <p:extLst>
      <p:ext uri="{BB962C8B-B14F-4D97-AF65-F5344CB8AC3E}">
        <p14:creationId xmlns:p14="http://schemas.microsoft.com/office/powerpoint/2010/main" val="267344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Self-Worth Theory And Ethics </a:t>
            </a:r>
            <a:endParaRPr lang="en-US" dirty="0"/>
          </a:p>
        </p:txBody>
      </p:sp>
      <p:sp>
        <p:nvSpPr>
          <p:cNvPr id="3" name="Content Placeholder 2"/>
          <p:cNvSpPr>
            <a:spLocks noGrp="1"/>
          </p:cNvSpPr>
          <p:nvPr>
            <p:ph sz="half" idx="1"/>
          </p:nvPr>
        </p:nvSpPr>
        <p:spPr/>
        <p:txBody>
          <a:bodyPr/>
          <a:lstStyle/>
          <a:p>
            <a:r>
              <a:rPr lang="en-US" dirty="0" smtClean="0"/>
              <a:t>Cheating </a:t>
            </a:r>
          </a:p>
          <a:p>
            <a:r>
              <a:rPr lang="en-US" dirty="0" smtClean="0"/>
              <a:t>Lying</a:t>
            </a:r>
          </a:p>
          <a:p>
            <a:r>
              <a:rPr lang="en-US" dirty="0" smtClean="0"/>
              <a:t>Escaping Negative Situations </a:t>
            </a:r>
          </a:p>
          <a:p>
            <a:r>
              <a:rPr lang="en-US" dirty="0" smtClean="0"/>
              <a:t>Blame  </a:t>
            </a:r>
          </a:p>
          <a:p>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12769" y="2603500"/>
            <a:ext cx="3416300" cy="3416300"/>
          </a:xfrm>
        </p:spPr>
      </p:pic>
    </p:spTree>
    <p:extLst>
      <p:ext uri="{BB962C8B-B14F-4D97-AF65-F5344CB8AC3E}">
        <p14:creationId xmlns:p14="http://schemas.microsoft.com/office/powerpoint/2010/main" val="3760518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03A2E-05FB-43C4-A641-6ACA7BDEE83C}"/>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Physiological Needs</a:t>
            </a:r>
          </a:p>
        </p:txBody>
      </p:sp>
      <p:sp>
        <p:nvSpPr>
          <p:cNvPr id="3" name="Content Placeholder 2">
            <a:extLst>
              <a:ext uri="{FF2B5EF4-FFF2-40B4-BE49-F238E27FC236}">
                <a16:creationId xmlns:a16="http://schemas.microsoft.com/office/drawing/2014/main" xmlns="" id="{7F7A27A6-1F30-4D02-BA46-DA91332093E4}"/>
              </a:ext>
            </a:extLst>
          </p:cNvPr>
          <p:cNvSpPr>
            <a:spLocks noGrp="1"/>
          </p:cNvSpPr>
          <p:nvPr>
            <p:ph sz="half" idx="1"/>
          </p:nvPr>
        </p:nvSpPr>
        <p:spPr/>
        <p:txBody>
          <a:bodyPr>
            <a:normAutofit/>
          </a:bodyPr>
          <a:lstStyle/>
          <a:p>
            <a:r>
              <a:rPr lang="en-US" sz="3600" dirty="0">
                <a:latin typeface="Times New Roman" panose="02020603050405020304" pitchFamily="18" charset="0"/>
                <a:cs typeface="Times New Roman" panose="02020603050405020304" pitchFamily="18" charset="0"/>
              </a:rPr>
              <a:t>Food</a:t>
            </a:r>
          </a:p>
          <a:p>
            <a:r>
              <a:rPr lang="en-US" sz="3600" dirty="0">
                <a:latin typeface="Times New Roman" panose="02020603050405020304" pitchFamily="18" charset="0"/>
                <a:cs typeface="Times New Roman" panose="02020603050405020304" pitchFamily="18" charset="0"/>
              </a:rPr>
              <a:t>Water</a:t>
            </a:r>
          </a:p>
          <a:p>
            <a:r>
              <a:rPr lang="en-US" sz="3600" dirty="0">
                <a:latin typeface="Times New Roman" panose="02020603050405020304" pitchFamily="18" charset="0"/>
                <a:cs typeface="Times New Roman" panose="02020603050405020304" pitchFamily="18" charset="0"/>
              </a:rPr>
              <a:t>Shelter</a:t>
            </a:r>
          </a:p>
          <a:p>
            <a:r>
              <a:rPr lang="en-US" sz="3600" dirty="0">
                <a:latin typeface="Times New Roman" panose="02020603050405020304" pitchFamily="18" charset="0"/>
                <a:cs typeface="Times New Roman" panose="02020603050405020304" pitchFamily="18" charset="0"/>
              </a:rPr>
              <a:t>An oriented Drive</a:t>
            </a:r>
          </a:p>
        </p:txBody>
      </p:sp>
      <p:pic>
        <p:nvPicPr>
          <p:cNvPr id="6" name="Content Placeholder 5">
            <a:extLst>
              <a:ext uri="{FF2B5EF4-FFF2-40B4-BE49-F238E27FC236}">
                <a16:creationId xmlns:a16="http://schemas.microsoft.com/office/drawing/2014/main" xmlns="" id="{02FF3494-242F-4FB2-8CEC-BC1916CAEB2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19800" y="1690688"/>
            <a:ext cx="4188502" cy="3121155"/>
          </a:xfrm>
        </p:spPr>
      </p:pic>
    </p:spTree>
    <p:extLst>
      <p:ext uri="{BB962C8B-B14F-4D97-AF65-F5344CB8AC3E}">
        <p14:creationId xmlns:p14="http://schemas.microsoft.com/office/powerpoint/2010/main" val="45320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8E89A7-ACA7-4C29-88C5-8EFFC3754D5D}"/>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Drive Theory</a:t>
            </a:r>
          </a:p>
        </p:txBody>
      </p:sp>
      <p:sp>
        <p:nvSpPr>
          <p:cNvPr id="3" name="Content Placeholder 2">
            <a:extLst>
              <a:ext uri="{FF2B5EF4-FFF2-40B4-BE49-F238E27FC236}">
                <a16:creationId xmlns:a16="http://schemas.microsoft.com/office/drawing/2014/main" xmlns="" id="{E7B1CA10-3AD2-4981-96C6-E8594D6168FB}"/>
              </a:ext>
            </a:extLst>
          </p:cNvPr>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Need         </a:t>
            </a:r>
          </a:p>
          <a:p>
            <a:r>
              <a:rPr lang="en-US" sz="3600" dirty="0">
                <a:latin typeface="Times New Roman" panose="02020603050405020304" pitchFamily="18" charset="0"/>
                <a:cs typeface="Times New Roman" panose="02020603050405020304" pitchFamily="18" charset="0"/>
              </a:rPr>
              <a:t>Drive          </a:t>
            </a:r>
          </a:p>
          <a:p>
            <a:r>
              <a:rPr lang="en-US" sz="3600" dirty="0">
                <a:latin typeface="Times New Roman" panose="02020603050405020304" pitchFamily="18" charset="0"/>
                <a:cs typeface="Times New Roman" panose="02020603050405020304" pitchFamily="18" charset="0"/>
              </a:rPr>
              <a:t>Behavior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8822" y="1485107"/>
            <a:ext cx="5331853" cy="4529328"/>
          </a:xfrm>
          <a:prstGeom prst="rect">
            <a:avLst/>
          </a:prstGeom>
        </p:spPr>
      </p:pic>
    </p:spTree>
    <p:extLst>
      <p:ext uri="{BB962C8B-B14F-4D97-AF65-F5344CB8AC3E}">
        <p14:creationId xmlns:p14="http://schemas.microsoft.com/office/powerpoint/2010/main" val="17931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97266" y="2386014"/>
            <a:ext cx="7819076" cy="4029074"/>
          </a:xfrm>
        </p:spPr>
      </p:pic>
    </p:spTree>
    <p:extLst>
      <p:ext uri="{BB962C8B-B14F-4D97-AF65-F5344CB8AC3E}">
        <p14:creationId xmlns:p14="http://schemas.microsoft.com/office/powerpoint/2010/main" val="8132100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3775</TotalTime>
  <Words>839</Words>
  <Application>Microsoft Office PowerPoint</Application>
  <PresentationFormat>Widescreen</PresentationFormat>
  <Paragraphs>53</Paragraphs>
  <Slides>10</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Times New Roman</vt:lpstr>
      <vt:lpstr>Wingdings 3</vt:lpstr>
      <vt:lpstr>Ion Boardroom</vt:lpstr>
      <vt:lpstr>Ethical Considerations in Motivated Learning </vt:lpstr>
      <vt:lpstr>Introduction </vt:lpstr>
      <vt:lpstr>Achievement Motivation</vt:lpstr>
      <vt:lpstr>Ethical Pitfalls</vt:lpstr>
      <vt:lpstr>Self-Worth Theory</vt:lpstr>
      <vt:lpstr>Self-Worth Theory And Ethics </vt:lpstr>
      <vt:lpstr>Physiological Needs</vt:lpstr>
      <vt:lpstr>Drive Theory</vt:lpstr>
      <vt:lpstr>Conclusion</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Considerations in Motivated Learning</dc:title>
  <dc:creator>DeAndrea Chatmon</dc:creator>
  <cp:lastModifiedBy>DeAndrea Chatmon</cp:lastModifiedBy>
  <cp:revision>10</cp:revision>
  <dcterms:created xsi:type="dcterms:W3CDTF">2020-04-03T22:02:50Z</dcterms:created>
  <dcterms:modified xsi:type="dcterms:W3CDTF">2020-04-06T12:58:49Z</dcterms:modified>
</cp:coreProperties>
</file>